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key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8110537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Business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</p:sp>
      <p:sp>
        <p:nvSpPr>
          <p:cNvPr id="4" name="Text 2"/>
          <p:cNvSpPr/>
          <p:nvPr/>
        </p:nvSpPr>
        <p:spPr>
          <a:xfrm>
            <a:off x="875943" y="1832848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567339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567339" y="2035612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increase subscriber conversion and retention.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</p:sp>
      <p:sp>
        <p:nvSpPr>
          <p:cNvPr id="8" name="Text 6"/>
          <p:cNvSpPr/>
          <p:nvPr/>
        </p:nvSpPr>
        <p:spPr>
          <a:xfrm>
            <a:off x="875943" y="3123605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567339" y="2927628"/>
            <a:ext cx="299132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Loyalty Programs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567339" y="332636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solidify the "Loyal" segment and encourage further spending.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</p:sp>
      <p:sp>
        <p:nvSpPr>
          <p:cNvPr id="12" name="Text 10"/>
          <p:cNvSpPr/>
          <p:nvPr/>
        </p:nvSpPr>
        <p:spPr>
          <a:xfrm>
            <a:off x="875943" y="4414361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567339" y="4218384"/>
            <a:ext cx="246114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567339" y="4617125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Carefully balance sales boosts from discounts with necessary margin control.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</p:sp>
      <p:sp>
        <p:nvSpPr>
          <p:cNvPr id="16" name="Text 14"/>
          <p:cNvSpPr/>
          <p:nvPr/>
        </p:nvSpPr>
        <p:spPr>
          <a:xfrm>
            <a:off x="875943" y="5705118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567339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567339" y="5907881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campaigns on high-revenue age groups (Young Adult, Middle-aged) and Express Shipping users.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434348"/>
          </a:solidFill>
          <a:ln/>
        </p:spPr>
      </p:sp>
      <p:sp>
        <p:nvSpPr>
          <p:cNvPr id="20" name="Text 18"/>
          <p:cNvSpPr/>
          <p:nvPr/>
        </p:nvSpPr>
        <p:spPr>
          <a:xfrm>
            <a:off x="875943" y="6995874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67339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567339" y="719863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and best-selling products in marketing campaigns for maximum impact.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4158"/>
            <a:ext cx="72023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Goals &amp; Data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93099"/>
            <a:ext cx="4196358" cy="2527578"/>
          </a:xfrm>
          <a:prstGeom prst="roundRect">
            <a:avLst>
              <a:gd name="adj" fmla="val 57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793099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0503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Goal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42524" y="56117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3,900 customer purchases to uncover spending patterns, product preferences, and subscription behavior.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793099"/>
            <a:ext cx="4196358" cy="2527578"/>
          </a:xfrm>
          <a:prstGeom prst="roundRect">
            <a:avLst>
              <a:gd name="adj" fmla="val 57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793099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0503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Dataset Size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565696" y="56117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 Rows and 18 Columns, covering demographics, purchase details, and shopping behavior.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793099"/>
            <a:ext cx="4196358" cy="2527578"/>
          </a:xfrm>
          <a:prstGeom prst="roundRect">
            <a:avLst>
              <a:gd name="adj" fmla="val 5788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793099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0503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9988868" y="56117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Gender, Location, Category, Purchase Amount, Season, Previous Purchases, and Subscription Status.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319" y="946190"/>
            <a:ext cx="9094708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Data Analysis (EDA) in Python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0319" y="1991320"/>
            <a:ext cx="2993946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 Steps</a:t>
            </a:r>
            <a:endParaRPr lang="en-US" sz="2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9971" y="2554307"/>
            <a:ext cx="278725" cy="2787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54085" y="2548652"/>
            <a:ext cx="23226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254085" y="3024664"/>
            <a:ext cx="7212687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values in the Review Rating column using the median rating per product category.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971" y="3996511"/>
            <a:ext cx="278725" cy="2787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54085" y="3990856"/>
            <a:ext cx="23226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Standardization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254085" y="4466868"/>
            <a:ext cx="7212687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improved readability and documentation.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971" y="5149036"/>
            <a:ext cx="278725" cy="2787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54085" y="5143381"/>
            <a:ext cx="23226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1254085" y="5619393"/>
            <a:ext cx="7212687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columns for deeper analysis.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971" y="6301561"/>
            <a:ext cx="278725" cy="2787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54085" y="6295906"/>
            <a:ext cx="232267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254085" y="6771918"/>
            <a:ext cx="721268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the cleaned DataFrame into PostgreSQL for structured SQL analysis.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7783" y="2014538"/>
            <a:ext cx="5059799" cy="50597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376"/>
            <a:ext cx="11366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Business Insights: Revenue &amp; Spending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$157,890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 generated by male customers.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$75,191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169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Female Revenue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66034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 generated by female customers.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13813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839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9727763" y="4169926"/>
            <a:ext cx="4059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66034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who used a discount but still spent above the average purchase amount.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04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contributed significantly more to total revenue than female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650" y="342305"/>
            <a:ext cx="6403300" cy="388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Performance and Customer Ratings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5650" y="1042392"/>
            <a:ext cx="355449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5 Products by Average Review Rating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435650" y="1415772"/>
            <a:ext cx="6727746" cy="2197656"/>
          </a:xfrm>
          <a:prstGeom prst="roundRect">
            <a:avLst>
              <a:gd name="adj" fmla="val 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43270" y="1423392"/>
            <a:ext cx="6712506" cy="3637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67690" y="1505664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3927753" y="1505664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Avg. Rating</a:t>
            </a:r>
            <a:endParaRPr lang="en-US" sz="950" dirty="0"/>
          </a:p>
        </p:txBody>
      </p:sp>
      <p:sp>
        <p:nvSpPr>
          <p:cNvPr id="8" name="Shape 6"/>
          <p:cNvSpPr/>
          <p:nvPr/>
        </p:nvSpPr>
        <p:spPr>
          <a:xfrm>
            <a:off x="443270" y="1787128"/>
            <a:ext cx="6712506" cy="3637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67690" y="1869400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3927753" y="1869400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443270" y="2150864"/>
            <a:ext cx="6712506" cy="3637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67690" y="2233136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</a:t>
            </a:r>
            <a:endParaRPr lang="en-US" sz="950" dirty="0"/>
          </a:p>
        </p:txBody>
      </p:sp>
      <p:sp>
        <p:nvSpPr>
          <p:cNvPr id="13" name="Text 11"/>
          <p:cNvSpPr/>
          <p:nvPr/>
        </p:nvSpPr>
        <p:spPr>
          <a:xfrm>
            <a:off x="3927753" y="2233136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</a:t>
            </a: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443270" y="2514600"/>
            <a:ext cx="6712506" cy="3637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67690" y="2596872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3927753" y="2596872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</a:t>
            </a:r>
            <a:endParaRPr lang="en-US" sz="950" dirty="0"/>
          </a:p>
        </p:txBody>
      </p:sp>
      <p:sp>
        <p:nvSpPr>
          <p:cNvPr id="17" name="Shape 15"/>
          <p:cNvSpPr/>
          <p:nvPr/>
        </p:nvSpPr>
        <p:spPr>
          <a:xfrm>
            <a:off x="443270" y="2878336"/>
            <a:ext cx="6712506" cy="3637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67690" y="2960608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3927753" y="2960608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3.80</a:t>
            </a:r>
            <a:endParaRPr lang="en-US" sz="950" dirty="0"/>
          </a:p>
        </p:txBody>
      </p:sp>
      <p:sp>
        <p:nvSpPr>
          <p:cNvPr id="20" name="Shape 18"/>
          <p:cNvSpPr/>
          <p:nvPr/>
        </p:nvSpPr>
        <p:spPr>
          <a:xfrm>
            <a:off x="443270" y="3242072"/>
            <a:ext cx="6712506" cy="3637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67690" y="3324344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Skirt</a:t>
            </a:r>
            <a:endParaRPr lang="en-US" sz="950" dirty="0"/>
          </a:p>
        </p:txBody>
      </p:sp>
      <p:sp>
        <p:nvSpPr>
          <p:cNvPr id="22" name="Text 20"/>
          <p:cNvSpPr/>
          <p:nvPr/>
        </p:nvSpPr>
        <p:spPr>
          <a:xfrm>
            <a:off x="3927753" y="3324344"/>
            <a:ext cx="3103602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3.78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7474625" y="1042392"/>
            <a:ext cx="2679263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Discount-Dependent Products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474625" y="1400175"/>
            <a:ext cx="672774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with the highest percentage of discounted purchases:</a:t>
            </a:r>
            <a:endParaRPr lang="en-US" sz="950" dirty="0"/>
          </a:p>
        </p:txBody>
      </p:sp>
      <p:sp>
        <p:nvSpPr>
          <p:cNvPr id="25" name="Text 23"/>
          <p:cNvSpPr/>
          <p:nvPr/>
        </p:nvSpPr>
        <p:spPr>
          <a:xfrm>
            <a:off x="7474625" y="1711285"/>
            <a:ext cx="672774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Hat: 50.00%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7474625" y="1953935"/>
            <a:ext cx="672774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Sneakers: 49.66%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7474625" y="2196584"/>
            <a:ext cx="672774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Coat: 49.07%</a:t>
            </a:r>
            <a:endParaRPr lang="en-US" sz="950" dirty="0"/>
          </a:p>
        </p:txBody>
      </p:sp>
      <p:sp>
        <p:nvSpPr>
          <p:cNvPr id="28" name="Text 26"/>
          <p:cNvSpPr/>
          <p:nvPr/>
        </p:nvSpPr>
        <p:spPr>
          <a:xfrm>
            <a:off x="7474625" y="2439233"/>
            <a:ext cx="672774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Sweater: 48.17%</a:t>
            </a:r>
            <a:endParaRPr lang="en-US" sz="950" dirty="0"/>
          </a:p>
        </p:txBody>
      </p:sp>
      <p:sp>
        <p:nvSpPr>
          <p:cNvPr id="29" name="Text 27"/>
          <p:cNvSpPr/>
          <p:nvPr/>
        </p:nvSpPr>
        <p:spPr>
          <a:xfrm>
            <a:off x="7474625" y="2681883"/>
            <a:ext cx="6727746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Pants: 47.37%</a:t>
            </a:r>
            <a:endParaRPr lang="en-US" sz="950" dirty="0"/>
          </a:p>
        </p:txBody>
      </p:sp>
      <p:pic>
        <p:nvPicPr>
          <p:cNvPr id="3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4625" y="3021092"/>
            <a:ext cx="6727746" cy="67277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1750"/>
            <a:ext cx="9145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Subscription and Shipping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24319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242429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09383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7841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DC4C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761" y="2988231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691295"/>
            <a:ext cx="35659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18171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users have a higher average spend ($60.48) compared to Standard shipping users ($58.46).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124319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242429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09383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7841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DC4C4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933" y="2988231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69129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4536043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 have a slightly higher average spend ($59.87) than subscribers ($59.49), but contribute more total revenue ($170,436).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124319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242429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09383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78415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DC4C4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2988231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691295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453604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&gt;5 purchases are more likely to subscribe (958 repeat buyers are subscribers vs. 2,518 non-subscribers).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335" y="457557"/>
            <a:ext cx="4779407" cy="519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Segmentation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2335" y="1310164"/>
            <a:ext cx="1346573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were classified into three segments based on their purchase history: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6971" y="1763435"/>
            <a:ext cx="7856339" cy="67251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24970" y="3779464"/>
            <a:ext cx="3029700" cy="37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 — 3,116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38630" y="3550554"/>
            <a:ext cx="2639205" cy="37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 — 701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832493" y="6701442"/>
            <a:ext cx="2289107" cy="378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— 83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82335" y="8675727"/>
            <a:ext cx="1346573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majority of the customer base falls into the "Loyal" segment, indicating strong retention.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6727269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Contribution by Age Group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generate the highest total revenue, followed closely by the Middle-aged group.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715" y="483513"/>
            <a:ext cx="6533078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Products Across Categories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1715" y="1296710"/>
            <a:ext cx="7913370" cy="6451402"/>
          </a:xfrm>
          <a:prstGeom prst="roundRect">
            <a:avLst>
              <a:gd name="adj" fmla="val 409"/>
            </a:avLst>
          </a:prstGeom>
          <a:solidFill>
            <a:srgbClr val="434348"/>
          </a:solidFill>
          <a:ln/>
        </p:spPr>
      </p:sp>
      <p:sp>
        <p:nvSpPr>
          <p:cNvPr id="5" name="Shape 2"/>
          <p:cNvSpPr/>
          <p:nvPr/>
        </p:nvSpPr>
        <p:spPr>
          <a:xfrm>
            <a:off x="6101715" y="1296710"/>
            <a:ext cx="7913370" cy="1698546"/>
          </a:xfrm>
          <a:prstGeom prst="roundRect">
            <a:avLst>
              <a:gd name="adj" fmla="val 1553"/>
            </a:avLst>
          </a:prstGeom>
          <a:solidFill>
            <a:srgbClr val="434348"/>
          </a:solidFill>
          <a:ln/>
        </p:spPr>
      </p:sp>
      <p:sp>
        <p:nvSpPr>
          <p:cNvPr id="6" name="Text 3"/>
          <p:cNvSpPr/>
          <p:nvPr/>
        </p:nvSpPr>
        <p:spPr>
          <a:xfrm>
            <a:off x="6277451" y="1472446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Accessories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77451" y="1852613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Jewelry (171 orders)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77451" y="2195393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Sunglasses (161 orders)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77451" y="2538174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Belt (161 orders)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1715" y="2995255"/>
            <a:ext cx="7913370" cy="1698546"/>
          </a:xfrm>
          <a:prstGeom prst="rect">
            <a:avLst/>
          </a:prstGeom>
          <a:solidFill>
            <a:srgbClr val="434348"/>
          </a:solidFill>
          <a:ln/>
        </p:spPr>
      </p:sp>
      <p:sp>
        <p:nvSpPr>
          <p:cNvPr id="11" name="Shape 8"/>
          <p:cNvSpPr/>
          <p:nvPr/>
        </p:nvSpPr>
        <p:spPr>
          <a:xfrm>
            <a:off x="6101715" y="2995255"/>
            <a:ext cx="7913370" cy="22860"/>
          </a:xfrm>
          <a:prstGeom prst="roundRect">
            <a:avLst>
              <a:gd name="adj" fmla="val 115376"/>
            </a:avLst>
          </a:prstGeom>
          <a:solidFill>
            <a:srgbClr val="5C5C61"/>
          </a:solidFill>
          <a:ln/>
        </p:spPr>
      </p:sp>
      <p:sp>
        <p:nvSpPr>
          <p:cNvPr id="12" name="Text 9"/>
          <p:cNvSpPr/>
          <p:nvPr/>
        </p:nvSpPr>
        <p:spPr>
          <a:xfrm>
            <a:off x="6277451" y="3170992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Clothing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77451" y="3551158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Blouse (171 orders)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277451" y="3893939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 (171 orders)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277451" y="4236720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Shirt (169 orders)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1715" y="4693801"/>
            <a:ext cx="7913370" cy="1698546"/>
          </a:xfrm>
          <a:prstGeom prst="rect">
            <a:avLst/>
          </a:prstGeom>
          <a:solidFill>
            <a:srgbClr val="434348"/>
          </a:solidFill>
          <a:ln/>
        </p:spPr>
      </p:sp>
      <p:sp>
        <p:nvSpPr>
          <p:cNvPr id="17" name="Shape 14"/>
          <p:cNvSpPr/>
          <p:nvPr/>
        </p:nvSpPr>
        <p:spPr>
          <a:xfrm>
            <a:off x="6101715" y="4693801"/>
            <a:ext cx="7913370" cy="22860"/>
          </a:xfrm>
          <a:prstGeom prst="roundRect">
            <a:avLst>
              <a:gd name="adj" fmla="val 115376"/>
            </a:avLst>
          </a:prstGeom>
          <a:solidFill>
            <a:srgbClr val="5C5C61"/>
          </a:solidFill>
          <a:ln/>
        </p:spPr>
      </p:sp>
      <p:sp>
        <p:nvSpPr>
          <p:cNvPr id="18" name="Text 15"/>
          <p:cNvSpPr/>
          <p:nvPr/>
        </p:nvSpPr>
        <p:spPr>
          <a:xfrm>
            <a:off x="6277451" y="4869537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Footwear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277451" y="5249704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 (160 orders)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277451" y="5592485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Shoes (150 orders)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277451" y="5935266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 (145 orders)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6101715" y="6392347"/>
            <a:ext cx="7913370" cy="1355765"/>
          </a:xfrm>
          <a:prstGeom prst="rect">
            <a:avLst/>
          </a:prstGeom>
          <a:solidFill>
            <a:srgbClr val="434348"/>
          </a:solidFill>
          <a:ln/>
        </p:spPr>
      </p:sp>
      <p:sp>
        <p:nvSpPr>
          <p:cNvPr id="23" name="Shape 20"/>
          <p:cNvSpPr/>
          <p:nvPr/>
        </p:nvSpPr>
        <p:spPr>
          <a:xfrm>
            <a:off x="6101715" y="6392347"/>
            <a:ext cx="7913370" cy="22860"/>
          </a:xfrm>
          <a:prstGeom prst="roundRect">
            <a:avLst>
              <a:gd name="adj" fmla="val 115376"/>
            </a:avLst>
          </a:prstGeom>
          <a:solidFill>
            <a:srgbClr val="5C5C61"/>
          </a:solidFill>
          <a:ln/>
        </p:spPr>
      </p:sp>
      <p:sp>
        <p:nvSpPr>
          <p:cNvPr id="24" name="Text 21"/>
          <p:cNvSpPr/>
          <p:nvPr/>
        </p:nvSpPr>
        <p:spPr>
          <a:xfrm>
            <a:off x="6277451" y="6568083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Outerwear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6277451" y="6948249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Jacket (163 orders)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6277451" y="7291030"/>
            <a:ext cx="7561898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 (161 orders)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2025-10-27T14:16:07Z</dcterms:created>
  <dcterms:modified xsi:type="dcterms:W3CDTF">2025-10-27T14:16:07Z</dcterms:modified>
</cp:coreProperties>
</file>